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99" r:id="rId3"/>
    <p:sldId id="286" r:id="rId4"/>
    <p:sldId id="292" r:id="rId5"/>
    <p:sldId id="300" r:id="rId6"/>
    <p:sldId id="287" r:id="rId7"/>
    <p:sldId id="297" r:id="rId8"/>
    <p:sldId id="280" r:id="rId9"/>
    <p:sldId id="281" r:id="rId10"/>
    <p:sldId id="275" r:id="rId11"/>
    <p:sldId id="279" r:id="rId12"/>
    <p:sldId id="282" r:id="rId13"/>
    <p:sldId id="276" r:id="rId14"/>
    <p:sldId id="278" r:id="rId15"/>
    <p:sldId id="283" r:id="rId16"/>
    <p:sldId id="277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FAF1-9268-4A86-A977-934913E5E9C6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25A8-AF1C-4879-9EA3-D207DADDF6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310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FAF1-9268-4A86-A977-934913E5E9C6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25A8-AF1C-4879-9EA3-D207DADDF6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772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FAF1-9268-4A86-A977-934913E5E9C6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25A8-AF1C-4879-9EA3-D207DADDF6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5517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FAF1-9268-4A86-A977-934913E5E9C6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25A8-AF1C-4879-9EA3-D207DADDF6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64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FAF1-9268-4A86-A977-934913E5E9C6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25A8-AF1C-4879-9EA3-D207DADDF6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381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FAF1-9268-4A86-A977-934913E5E9C6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25A8-AF1C-4879-9EA3-D207DADDF6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7283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FAF1-9268-4A86-A977-934913E5E9C6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25A8-AF1C-4879-9EA3-D207DADDF6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934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FAF1-9268-4A86-A977-934913E5E9C6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25A8-AF1C-4879-9EA3-D207DADDF6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172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FAF1-9268-4A86-A977-934913E5E9C6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25A8-AF1C-4879-9EA3-D207DADDF6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712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FAF1-9268-4A86-A977-934913E5E9C6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25A8-AF1C-4879-9EA3-D207DADDF6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70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FAF1-9268-4A86-A977-934913E5E9C6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D25A8-AF1C-4879-9EA3-D207DADDF6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328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EFAF1-9268-4A86-A977-934913E5E9C6}" type="datetimeFigureOut">
              <a:rPr kumimoji="1" lang="ja-JP" altLang="en-US" smtClean="0"/>
              <a:t>2020/8/31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D25A8-AF1C-4879-9EA3-D207DADDF6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28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avi"/><Relationship Id="rId7" Type="http://schemas.openxmlformats.org/officeDocument/2006/relationships/image" Target="../media/image16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avi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8.avi"/><Relationship Id="rId7" Type="http://schemas.openxmlformats.org/officeDocument/2006/relationships/image" Target="../media/image20.png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avi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avi"/><Relationship Id="rId7" Type="http://schemas.openxmlformats.org/officeDocument/2006/relationships/image" Target="../media/image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avi"/><Relationship Id="rId7" Type="http://schemas.openxmlformats.org/officeDocument/2006/relationships/image" Target="../media/image9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avi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2"/>
          <a:srcRect l="38299" t="11215" r="18889" b="20866"/>
          <a:stretch/>
        </p:blipFill>
        <p:spPr>
          <a:xfrm rot="16200000">
            <a:off x="8963062" y="514042"/>
            <a:ext cx="3114556" cy="308816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/>
          <a:srcRect l="34206" t="15588" r="19603" b="16984"/>
          <a:stretch/>
        </p:blipFill>
        <p:spPr>
          <a:xfrm>
            <a:off x="5490956" y="500845"/>
            <a:ext cx="3442181" cy="3140547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4"/>
          <a:srcRect l="34524" t="11143" r="19444" b="20666"/>
          <a:stretch/>
        </p:blipFill>
        <p:spPr>
          <a:xfrm>
            <a:off x="5517629" y="3687382"/>
            <a:ext cx="3440675" cy="318559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5"/>
          <a:srcRect l="37063" t="11016" r="20158" b="16349"/>
          <a:stretch/>
        </p:blipFill>
        <p:spPr>
          <a:xfrm>
            <a:off x="608060" y="526104"/>
            <a:ext cx="4561622" cy="4840906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V="1">
            <a:off x="6016709" y="5483324"/>
            <a:ext cx="0" cy="134470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264433" y="5027704"/>
            <a:ext cx="184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1,500</a:t>
            </a:r>
            <a:endParaRPr kumimoji="1" lang="ja-JP" altLang="en-US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" y="5766304"/>
            <a:ext cx="5468472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・解析領域：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3,000mm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の立方体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・感染者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: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呼吸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吹出風速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0.5m/s)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をしているものとし、呼気中に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秒ごとに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100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個の粒子を発生させる。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6400801" y="5427814"/>
            <a:ext cx="155089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 rot="16200000">
            <a:off x="4903504" y="5894447"/>
            <a:ext cx="184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1,300</a:t>
            </a:r>
            <a:endParaRPr kumimoji="1" lang="ja-JP" altLang="en-US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34811" y="1178036"/>
            <a:ext cx="184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800</a:t>
            </a:r>
            <a:endParaRPr kumimoji="1" lang="ja-JP" altLang="en-US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6740675" y="1588827"/>
            <a:ext cx="83891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5447747" y="1468006"/>
            <a:ext cx="184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8</a:t>
            </a:r>
            <a:r>
              <a:rPr kumimoji="1"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00</a:t>
            </a:r>
            <a:endParaRPr kumimoji="1" lang="ja-JP" altLang="en-US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>
            <a:off x="6661262" y="1654191"/>
            <a:ext cx="0" cy="83258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10468248" y="2654248"/>
            <a:ext cx="184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1,300</a:t>
            </a:r>
            <a:endParaRPr kumimoji="1" lang="ja-JP" altLang="en-US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10733316" y="2616426"/>
            <a:ext cx="129524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1024521" y="5403093"/>
            <a:ext cx="364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図　解析モデルパース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913337" y="3294486"/>
            <a:ext cx="259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図　解析モデル平面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9221630" y="3272060"/>
            <a:ext cx="259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図　解析モデル立面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endParaRPr kumimoji="1"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886725" y="6544443"/>
            <a:ext cx="259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図　解析モデル立面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</a:t>
            </a:r>
            <a:endParaRPr kumimoji="1"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832732" y="1653186"/>
            <a:ext cx="2597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給気：</a:t>
            </a:r>
            <a:r>
              <a:rPr kumimoji="1"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60m3/h</a:t>
            </a:r>
            <a:endParaRPr kumimoji="1" lang="ja-JP" altLang="en-US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295930" y="754785"/>
            <a:ext cx="2597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排気：</a:t>
            </a:r>
            <a:r>
              <a:rPr kumimoji="1"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60m3/h</a:t>
            </a:r>
            <a:endParaRPr kumimoji="1" lang="ja-JP" altLang="en-US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cxnSp>
        <p:nvCxnSpPr>
          <p:cNvPr id="51" name="直線矢印コネクタ 50"/>
          <p:cNvCxnSpPr/>
          <p:nvPr/>
        </p:nvCxnSpPr>
        <p:spPr>
          <a:xfrm flipV="1">
            <a:off x="2241177" y="4754672"/>
            <a:ext cx="2928505" cy="67235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 flipV="1">
            <a:off x="539442" y="1184831"/>
            <a:ext cx="8964" cy="296731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564777" y="4154036"/>
            <a:ext cx="1595718" cy="12192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3594863" y="4915407"/>
            <a:ext cx="184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3,000</a:t>
            </a:r>
            <a:endParaRPr kumimoji="1" lang="ja-JP" altLang="en-US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23338" y="4915407"/>
            <a:ext cx="184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3,000</a:t>
            </a:r>
            <a:endParaRPr kumimoji="1" lang="ja-JP" altLang="en-US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 rot="16200000">
            <a:off x="-605138" y="2312660"/>
            <a:ext cx="184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3,000</a:t>
            </a:r>
            <a:endParaRPr kumimoji="1" lang="ja-JP" altLang="en-US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039068" y="3833103"/>
            <a:ext cx="3025354" cy="23083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・各</a:t>
            </a:r>
            <a:r>
              <a:rPr kumimoji="1" lang="en-US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case</a:t>
            </a:r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で給気口側</a:t>
            </a:r>
            <a:r>
              <a:rPr kumimoji="1" lang="en-US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風上側</a:t>
            </a:r>
            <a:r>
              <a:rPr kumimoji="1" lang="en-US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に感染者がいる場合と排気口側</a:t>
            </a:r>
            <a:r>
              <a:rPr kumimoji="1" lang="en-US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風下側</a:t>
            </a:r>
            <a:r>
              <a:rPr kumimoji="1" lang="en-US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に感染者がいる場合の解析を行う。</a:t>
            </a:r>
            <a:endParaRPr kumimoji="1" lang="en-US" altLang="ja-JP" sz="1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just"/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・解析は</a:t>
            </a:r>
            <a:r>
              <a:rPr kumimoji="1" lang="en-US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600</a:t>
            </a:r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秒間行う。</a:t>
            </a:r>
            <a:endParaRPr kumimoji="1" lang="en-US" altLang="ja-JP" sz="1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just"/>
            <a:r>
              <a:rPr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</a:t>
            </a:r>
            <a:r>
              <a:rPr lang="en-US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case1</a:t>
            </a:r>
            <a:r>
              <a:rPr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</a:t>
            </a:r>
            <a:r>
              <a:rPr lang="en-US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</a:t>
            </a:r>
            <a:r>
              <a:rPr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は粒子の反発係数が</a:t>
            </a:r>
            <a:r>
              <a:rPr lang="en-US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</a:t>
            </a:r>
            <a:r>
              <a:rPr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（壁面で付着）、</a:t>
            </a:r>
            <a:r>
              <a:rPr lang="en-US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case3</a:t>
            </a:r>
            <a:r>
              <a:rPr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</a:t>
            </a:r>
            <a:r>
              <a:rPr lang="en-US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</a:t>
            </a:r>
            <a:r>
              <a:rPr lang="ja-JP" altLang="en-US" sz="1600" dirty="0" err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</a:t>
            </a:r>
            <a:r>
              <a:rPr lang="en-US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</a:t>
            </a:r>
            <a:r>
              <a:rPr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は粒子の反発係数が</a:t>
            </a:r>
            <a:r>
              <a:rPr lang="en-US" altLang="ja-JP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r>
              <a:rPr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（壁面で跳ね返る）である。</a:t>
            </a:r>
            <a:endParaRPr kumimoji="1" lang="ja-JP" altLang="en-US" sz="1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右矢印 2"/>
          <p:cNvSpPr/>
          <p:nvPr/>
        </p:nvSpPr>
        <p:spPr>
          <a:xfrm rot="20700000">
            <a:off x="2252398" y="3270696"/>
            <a:ext cx="573671" cy="162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44338" y="2835096"/>
            <a:ext cx="2928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呼吸：風速</a:t>
            </a:r>
            <a:r>
              <a:rPr kumimoji="1"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0.5m/s</a:t>
            </a:r>
            <a:endParaRPr kumimoji="1" lang="ja-JP" altLang="en-US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449" y="6262385"/>
            <a:ext cx="1039111" cy="531363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D59C8A9-507B-4C5E-9105-A782A496D960}"/>
              </a:ext>
            </a:extLst>
          </p:cNvPr>
          <p:cNvSpPr txBox="1"/>
          <p:nvPr/>
        </p:nvSpPr>
        <p:spPr>
          <a:xfrm>
            <a:off x="4325741" y="5299188"/>
            <a:ext cx="129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単位：㎜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A5F7970-F92B-47EE-872F-6DDBA1C01DB3}"/>
              </a:ext>
            </a:extLst>
          </p:cNvPr>
          <p:cNvSpPr/>
          <p:nvPr/>
        </p:nvSpPr>
        <p:spPr>
          <a:xfrm>
            <a:off x="-1" y="33729"/>
            <a:ext cx="112378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■単純室を対象とした飛沫の拡散性状に関する数値流体シミュレーション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8868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天井給気床排気_幅1ｍ_風上側_粒子_10倍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782" t="9808" r="24819"/>
          <a:stretch/>
        </p:blipFill>
        <p:spPr>
          <a:xfrm>
            <a:off x="609600" y="688975"/>
            <a:ext cx="5276850" cy="5157478"/>
          </a:xfrm>
          <a:prstGeom prst="rect">
            <a:avLst/>
          </a:prstGeom>
        </p:spPr>
      </p:pic>
      <p:pic>
        <p:nvPicPr>
          <p:cNvPr id="5" name="天井給気床排気_幅1ｍ_風下側_粒子_10倍速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2861" t="9696" r="24741"/>
          <a:stretch/>
        </p:blipFill>
        <p:spPr>
          <a:xfrm>
            <a:off x="6153149" y="682602"/>
            <a:ext cx="5276851" cy="516385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5" y="5449149"/>
            <a:ext cx="1067233" cy="62713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04788" y="46570"/>
            <a:ext cx="309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Case3</a:t>
            </a:r>
            <a:r>
              <a:rPr lang="ja-JP" altLang="en-US" dirty="0"/>
              <a:t>　天井給気・床排気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73578" y="1555297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給気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80214" y="4612243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排気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28764" y="1555297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給気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535400" y="4612243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排気</a:t>
            </a:r>
          </a:p>
        </p:txBody>
      </p:sp>
      <p:pic>
        <p:nvPicPr>
          <p:cNvPr id="12" name="天井給気床排気_幅1ｍ_風上側_粒子_10倍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622" t="9808" r="81284" b="86861"/>
          <a:stretch/>
        </p:blipFill>
        <p:spPr>
          <a:xfrm>
            <a:off x="609600" y="457177"/>
            <a:ext cx="1419225" cy="190523"/>
          </a:xfrm>
          <a:prstGeom prst="rect">
            <a:avLst/>
          </a:prstGeom>
        </p:spPr>
      </p:pic>
      <p:sp>
        <p:nvSpPr>
          <p:cNvPr id="2" name="下矢印 1"/>
          <p:cNvSpPr/>
          <p:nvPr/>
        </p:nvSpPr>
        <p:spPr>
          <a:xfrm>
            <a:off x="1418831" y="1664342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下矢印 13"/>
          <p:cNvSpPr/>
          <p:nvPr/>
        </p:nvSpPr>
        <p:spPr>
          <a:xfrm>
            <a:off x="4713515" y="4872037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下矢印 14"/>
          <p:cNvSpPr/>
          <p:nvPr/>
        </p:nvSpPr>
        <p:spPr>
          <a:xfrm>
            <a:off x="6975378" y="1664342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下矢印 15"/>
          <p:cNvSpPr/>
          <p:nvPr/>
        </p:nvSpPr>
        <p:spPr>
          <a:xfrm>
            <a:off x="10270062" y="4872037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377868" y="6145768"/>
            <a:ext cx="3641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図　粒子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分布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ase3-1</a:t>
            </a:r>
            <a:r>
              <a:rPr kumimoji="1" lang="ja-JP" altLang="en-US" dirty="0" err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風上側感染者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kumimoji="1" lang="ja-JP" altLang="en-US" u="sng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27071" y="6138663"/>
            <a:ext cx="6064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図　粒子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分布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ase3-2</a:t>
            </a:r>
            <a:r>
              <a:rPr kumimoji="1" lang="ja-JP" altLang="en-US" dirty="0" err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風下側感染者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6127824"/>
            <a:ext cx="1039111" cy="5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2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41111" t="16730" r="19762" b="20285"/>
          <a:stretch/>
        </p:blipFill>
        <p:spPr>
          <a:xfrm>
            <a:off x="4826000" y="279399"/>
            <a:ext cx="6261100" cy="629920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28600" y="279399"/>
            <a:ext cx="459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Case4</a:t>
            </a:r>
            <a:r>
              <a:rPr lang="ja-JP" altLang="en-US" sz="2400" dirty="0"/>
              <a:t>：天井給・排気</a:t>
            </a:r>
            <a:endParaRPr lang="en-US" altLang="ja-JP" sz="2400" dirty="0"/>
          </a:p>
          <a:p>
            <a:r>
              <a:rPr lang="ja-JP" altLang="en-US" sz="2400" dirty="0"/>
              <a:t>換気口：</a:t>
            </a:r>
            <a:r>
              <a:rPr lang="en-US" altLang="ja-JP" sz="2400" dirty="0"/>
              <a:t>100</a:t>
            </a:r>
            <a:r>
              <a:rPr lang="ja-JP" altLang="en-US" sz="2400" dirty="0"/>
              <a:t>㎜</a:t>
            </a:r>
            <a:r>
              <a:rPr lang="en-US" altLang="ja-JP" sz="2400" dirty="0"/>
              <a:t>×3000</a:t>
            </a:r>
            <a:r>
              <a:rPr lang="ja-JP" altLang="en-US" sz="2400" dirty="0"/>
              <a:t>㎜</a:t>
            </a:r>
            <a:endParaRPr lang="en-US" altLang="ja-JP" sz="2400" dirty="0"/>
          </a:p>
          <a:p>
            <a:r>
              <a:rPr kumimoji="1" lang="ja-JP" altLang="en-US" sz="2400" dirty="0"/>
              <a:t>給気風速：</a:t>
            </a:r>
            <a:r>
              <a:rPr kumimoji="1" lang="en-US" altLang="ja-JP" sz="2400" dirty="0"/>
              <a:t>0.056m/s</a:t>
            </a:r>
            <a:r>
              <a:rPr kumimoji="1" lang="ja-JP" altLang="en-US" sz="2400" dirty="0"/>
              <a:t> </a:t>
            </a:r>
            <a:endParaRPr kumimoji="1" lang="en-US" altLang="ja-JP" sz="2400" dirty="0"/>
          </a:p>
          <a:p>
            <a:r>
              <a:rPr lang="ja-JP" altLang="en-US" sz="2400" dirty="0"/>
              <a:t>換気量：</a:t>
            </a:r>
            <a:r>
              <a:rPr kumimoji="1" lang="en-US" altLang="ja-JP" sz="2400" dirty="0"/>
              <a:t>60m3/h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26000" y="364672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給気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541000" y="364672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排気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74975" y="62727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図　解析モデルパース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6127824"/>
            <a:ext cx="1039111" cy="5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87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35635" t="19651" r="476" b="11778"/>
          <a:stretch/>
        </p:blipFill>
        <p:spPr>
          <a:xfrm>
            <a:off x="984250" y="-1"/>
            <a:ext cx="10223500" cy="685800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31132" y="88447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給気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732032" y="88447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排気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178800" y="516255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図　風速ベクトル分布</a:t>
            </a:r>
            <a:endParaRPr kumimoji="1" lang="en-US" altLang="ja-JP" dirty="0"/>
          </a:p>
          <a:p>
            <a:pPr algn="ctr"/>
            <a:r>
              <a:rPr lang="en-US" altLang="ja-JP" dirty="0"/>
              <a:t>(</a:t>
            </a:r>
            <a:r>
              <a:rPr kumimoji="1" lang="ja-JP" altLang="en-US" dirty="0"/>
              <a:t>室中央鉛直断面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6127824"/>
            <a:ext cx="1039111" cy="5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55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天井給排気_上部排気口_風上側_幅1ｍ_粒子_鉛直吹吸_粒子_10倍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227" t="9811" r="21952"/>
          <a:stretch/>
        </p:blipFill>
        <p:spPr>
          <a:xfrm>
            <a:off x="523875" y="666520"/>
            <a:ext cx="5391151" cy="5425990"/>
          </a:xfrm>
          <a:prstGeom prst="rect">
            <a:avLst/>
          </a:prstGeom>
        </p:spPr>
      </p:pic>
      <p:pic>
        <p:nvPicPr>
          <p:cNvPr id="5" name="天井給排気_上部排気口_風下側_幅1ｍ_粒子_鉛直吹吸_粒子_10倍速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0328" t="10189" r="21340"/>
          <a:stretch/>
        </p:blipFill>
        <p:spPr>
          <a:xfrm>
            <a:off x="6267450" y="666520"/>
            <a:ext cx="5438776" cy="540328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465373"/>
            <a:ext cx="1067233" cy="62713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978114" y="230629"/>
            <a:ext cx="300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Case4</a:t>
            </a:r>
            <a:r>
              <a:rPr lang="ja-JP" altLang="en-US" dirty="0"/>
              <a:t>　天井給・排気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08790" y="898072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排気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26200" y="1612447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給気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723790" y="898072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排気</a:t>
            </a:r>
          </a:p>
        </p:txBody>
      </p:sp>
      <p:pic>
        <p:nvPicPr>
          <p:cNvPr id="12" name="天井給排気_上部排気口_風上側_幅1ｍ_粒子_鉛直吹吸_粒子_10倍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801" t="10131" r="78241" b="86086"/>
          <a:stretch/>
        </p:blipFill>
        <p:spPr>
          <a:xfrm>
            <a:off x="409575" y="305843"/>
            <a:ext cx="1581150" cy="22755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806903" y="1555297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給気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80214" y="4612243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排気</a:t>
            </a:r>
          </a:p>
        </p:txBody>
      </p:sp>
      <p:sp>
        <p:nvSpPr>
          <p:cNvPr id="20" name="下矢印 19"/>
          <p:cNvSpPr/>
          <p:nvPr/>
        </p:nvSpPr>
        <p:spPr>
          <a:xfrm>
            <a:off x="1352156" y="1664342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下矢印 20"/>
          <p:cNvSpPr/>
          <p:nvPr/>
        </p:nvSpPr>
        <p:spPr>
          <a:xfrm rot="10800000">
            <a:off x="4713515" y="1219739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下矢印 21"/>
          <p:cNvSpPr/>
          <p:nvPr/>
        </p:nvSpPr>
        <p:spPr>
          <a:xfrm>
            <a:off x="7131564" y="1664342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下矢印 22"/>
          <p:cNvSpPr/>
          <p:nvPr/>
        </p:nvSpPr>
        <p:spPr>
          <a:xfrm rot="10800000">
            <a:off x="10467779" y="1229264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377868" y="6145768"/>
            <a:ext cx="3641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図　粒子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分布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ase4-1</a:t>
            </a:r>
            <a:r>
              <a:rPr kumimoji="1" lang="ja-JP" altLang="en-US" dirty="0" err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風上側感染者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kumimoji="1" lang="ja-JP" altLang="en-US" u="sng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127071" y="6138663"/>
            <a:ext cx="6064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図　粒子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分布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ase4-2</a:t>
            </a:r>
            <a:r>
              <a:rPr kumimoji="1" lang="ja-JP" altLang="en-US" dirty="0" err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風下側感染者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6127824"/>
            <a:ext cx="1039111" cy="5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8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ボックス 18"/>
          <p:cNvSpPr txBox="1"/>
          <p:nvPr/>
        </p:nvSpPr>
        <p:spPr>
          <a:xfrm>
            <a:off x="79829" y="145142"/>
            <a:ext cx="4637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Case5</a:t>
            </a:r>
            <a:r>
              <a:rPr lang="ja-JP" altLang="en-US" sz="2400" dirty="0"/>
              <a:t>：壁全面給排気</a:t>
            </a:r>
            <a:endParaRPr lang="en-US" altLang="ja-JP" sz="2400" dirty="0"/>
          </a:p>
          <a:p>
            <a:r>
              <a:rPr lang="ja-JP" altLang="en-US" sz="2400" dirty="0"/>
              <a:t>換気口：</a:t>
            </a:r>
            <a:r>
              <a:rPr lang="en-US" altLang="ja-JP" sz="2400" dirty="0"/>
              <a:t>3000</a:t>
            </a:r>
            <a:r>
              <a:rPr lang="ja-JP" altLang="en-US" sz="2400" dirty="0"/>
              <a:t>㎜</a:t>
            </a:r>
            <a:r>
              <a:rPr lang="en-US" altLang="ja-JP" sz="2400" dirty="0"/>
              <a:t>×3000</a:t>
            </a:r>
            <a:r>
              <a:rPr lang="ja-JP" altLang="en-US" sz="2400" dirty="0"/>
              <a:t>㎜</a:t>
            </a:r>
            <a:endParaRPr lang="en-US" altLang="ja-JP" sz="2400" dirty="0"/>
          </a:p>
          <a:p>
            <a:r>
              <a:rPr lang="ja-JP" altLang="en-US" sz="2400" dirty="0"/>
              <a:t>給気風速：</a:t>
            </a:r>
            <a:r>
              <a:rPr lang="en-US" altLang="ja-JP" sz="2400" dirty="0"/>
              <a:t>0.0019m/s</a:t>
            </a:r>
            <a:r>
              <a:rPr lang="ja-JP" altLang="en-US" sz="2400" dirty="0"/>
              <a:t> </a:t>
            </a:r>
            <a:endParaRPr lang="en-US" altLang="ja-JP" sz="2400" dirty="0"/>
          </a:p>
          <a:p>
            <a:r>
              <a:rPr lang="ja-JP" altLang="en-US" sz="2400" dirty="0"/>
              <a:t>換気量：</a:t>
            </a:r>
            <a:r>
              <a:rPr lang="en-US" altLang="ja-JP" sz="2400" dirty="0"/>
              <a:t>60m3/h</a:t>
            </a:r>
            <a:endParaRPr lang="ja-JP" altLang="en-US" sz="2400" dirty="0"/>
          </a:p>
          <a:p>
            <a:endParaRPr kumimoji="1" lang="ja-JP" altLang="en-US" sz="2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43429" t="11862" r="21047" b="22106"/>
          <a:stretch/>
        </p:blipFill>
        <p:spPr>
          <a:xfrm>
            <a:off x="4717142" y="145142"/>
            <a:ext cx="6270171" cy="6555944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>
          <a:xfrm>
            <a:off x="4356553" y="2039814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4356553" y="960892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8"/>
          <p:cNvSpPr/>
          <p:nvPr/>
        </p:nvSpPr>
        <p:spPr>
          <a:xfrm>
            <a:off x="4356553" y="4197658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>
            <a:off x="4356553" y="3118736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>
            <a:off x="4356553" y="5276580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>
            <a:off x="9938203" y="1669095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/>
          <p:cNvSpPr/>
          <p:nvPr/>
        </p:nvSpPr>
        <p:spPr>
          <a:xfrm>
            <a:off x="9938203" y="590173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矢印 13"/>
          <p:cNvSpPr/>
          <p:nvPr/>
        </p:nvSpPr>
        <p:spPr>
          <a:xfrm>
            <a:off x="9938203" y="3826939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>
            <a:off x="9938203" y="2748017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/>
          <p:cNvSpPr/>
          <p:nvPr/>
        </p:nvSpPr>
        <p:spPr>
          <a:xfrm>
            <a:off x="9938203" y="4905861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632653" y="629442"/>
            <a:ext cx="202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給気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243128" y="629442"/>
            <a:ext cx="202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排気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974975" y="62727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図　解析モデルパース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6127824"/>
            <a:ext cx="1039111" cy="5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0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8666" t="17450" r="1620" b="10593"/>
          <a:stretch/>
        </p:blipFill>
        <p:spPr>
          <a:xfrm>
            <a:off x="1132113" y="64324"/>
            <a:ext cx="9927774" cy="672935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83255" y="64324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給気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074706" y="64324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排気</a:t>
            </a:r>
          </a:p>
        </p:txBody>
      </p:sp>
      <p:sp>
        <p:nvSpPr>
          <p:cNvPr id="6" name="右矢印 5"/>
          <p:cNvSpPr/>
          <p:nvPr/>
        </p:nvSpPr>
        <p:spPr>
          <a:xfrm>
            <a:off x="83911" y="1639869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/>
          <p:cNvSpPr/>
          <p:nvPr/>
        </p:nvSpPr>
        <p:spPr>
          <a:xfrm>
            <a:off x="83911" y="280414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83911" y="3942215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8"/>
          <p:cNvSpPr/>
          <p:nvPr/>
        </p:nvSpPr>
        <p:spPr>
          <a:xfrm>
            <a:off x="83911" y="2907689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>
            <a:off x="83911" y="4997226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>
            <a:off x="7875362" y="1744644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>
            <a:off x="7875362" y="385189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/>
          <p:cNvSpPr/>
          <p:nvPr/>
        </p:nvSpPr>
        <p:spPr>
          <a:xfrm>
            <a:off x="7875362" y="4046990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矢印 13"/>
          <p:cNvSpPr/>
          <p:nvPr/>
        </p:nvSpPr>
        <p:spPr>
          <a:xfrm>
            <a:off x="7875362" y="3012464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>
            <a:off x="7875362" y="5102001"/>
            <a:ext cx="1304925" cy="74143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136289" y="516255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図　風速ベクトル分布</a:t>
            </a:r>
            <a:endParaRPr kumimoji="1" lang="en-US" altLang="ja-JP" dirty="0"/>
          </a:p>
          <a:p>
            <a:pPr algn="ctr"/>
            <a:r>
              <a:rPr lang="en-US" altLang="ja-JP" dirty="0"/>
              <a:t>(</a:t>
            </a:r>
            <a:r>
              <a:rPr kumimoji="1" lang="ja-JP" altLang="en-US" dirty="0"/>
              <a:t>室中央鉛直断面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6127824"/>
            <a:ext cx="1039111" cy="5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69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壁一面給排気_風下側_粒子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722" r="24801"/>
          <a:stretch/>
        </p:blipFill>
        <p:spPr>
          <a:xfrm>
            <a:off x="99786" y="164623"/>
            <a:ext cx="9818914" cy="669337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44475" y="609600"/>
            <a:ext cx="256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Case5</a:t>
            </a:r>
            <a:r>
              <a:rPr lang="ja-JP" altLang="en-US" dirty="0"/>
              <a:t>　壁全面給排気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6927" y="6086475"/>
            <a:ext cx="5141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粒子分布</a:t>
            </a:r>
            <a:r>
              <a:rPr lang="en-US" altLang="ja-JP" dirty="0"/>
              <a:t>(Case5-2</a:t>
            </a:r>
            <a:r>
              <a:rPr lang="ja-JP" altLang="en-US" dirty="0"/>
              <a:t>　風下側感染者</a:t>
            </a:r>
            <a:r>
              <a:rPr lang="en-US" altLang="ja-JP" dirty="0"/>
              <a:t>)</a:t>
            </a:r>
          </a:p>
          <a:p>
            <a:r>
              <a:rPr lang="ja-JP" altLang="en-US" dirty="0"/>
              <a:t>→</a:t>
            </a:r>
            <a:r>
              <a:rPr lang="en-US" altLang="ja-JP" dirty="0"/>
              <a:t>C</a:t>
            </a:r>
            <a:r>
              <a:rPr kumimoji="1" lang="en-US" altLang="ja-JP" dirty="0"/>
              <a:t>ase5-1(</a:t>
            </a:r>
            <a:r>
              <a:rPr kumimoji="1" lang="ja-JP" altLang="en-US" dirty="0"/>
              <a:t>風上側感染者</a:t>
            </a:r>
            <a:r>
              <a:rPr lang="en-US" altLang="ja-JP" dirty="0"/>
              <a:t>)</a:t>
            </a:r>
            <a:r>
              <a:rPr lang="ja-JP" altLang="en-US" dirty="0"/>
              <a:t>は現在解析中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79561" y="3394888"/>
            <a:ext cx="202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給気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761186" y="3394888"/>
            <a:ext cx="202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排気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32361" y="4371975"/>
            <a:ext cx="202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感染者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759" y="6127824"/>
            <a:ext cx="1039111" cy="5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2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/>
          <a:srcRect l="37063" t="11016" r="20158" b="16349"/>
          <a:stretch/>
        </p:blipFill>
        <p:spPr>
          <a:xfrm>
            <a:off x="5550718" y="146956"/>
            <a:ext cx="5980505" cy="634666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5893618" y="424763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感染者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15000" y="148925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給気口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351318" y="53022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排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気口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8600" y="279399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Case1</a:t>
            </a:r>
            <a:r>
              <a:rPr lang="ja-JP" altLang="en-US" sz="2400" dirty="0"/>
              <a:t>：水平方向給排気</a:t>
            </a:r>
          </a:p>
          <a:p>
            <a:r>
              <a:rPr lang="ja-JP" altLang="en-US" sz="2400" dirty="0"/>
              <a:t>換気口：</a:t>
            </a:r>
            <a:r>
              <a:rPr lang="en-US" altLang="ja-JP" sz="2400" dirty="0"/>
              <a:t>100</a:t>
            </a:r>
            <a:r>
              <a:rPr lang="ja-JP" altLang="en-US" sz="2400" dirty="0"/>
              <a:t>㎜</a:t>
            </a:r>
            <a:r>
              <a:rPr lang="en-US" altLang="ja-JP" sz="2400" dirty="0"/>
              <a:t>×100</a:t>
            </a:r>
            <a:r>
              <a:rPr lang="ja-JP" altLang="en-US" sz="2400" dirty="0"/>
              <a:t>㎜・室中央</a:t>
            </a:r>
            <a:endParaRPr lang="en-US" altLang="ja-JP" sz="2400" dirty="0"/>
          </a:p>
          <a:p>
            <a:r>
              <a:rPr kumimoji="1" lang="ja-JP" altLang="en-US" sz="2400" dirty="0"/>
              <a:t>給気風速：</a:t>
            </a:r>
            <a:r>
              <a:rPr kumimoji="1" lang="en-US" altLang="ja-JP" sz="2400" dirty="0"/>
              <a:t>1.6m/s</a:t>
            </a:r>
          </a:p>
          <a:p>
            <a:r>
              <a:rPr kumimoji="1" lang="ja-JP" altLang="en-US" sz="2400" dirty="0"/>
              <a:t>換気量：</a:t>
            </a:r>
            <a:r>
              <a:rPr kumimoji="1" lang="en-US" altLang="ja-JP" sz="2400" dirty="0"/>
              <a:t>60m3/h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74975" y="62727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図　解析モデルパース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6127824"/>
            <a:ext cx="1039111" cy="5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9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45240" t="16348" r="2300" b="10762"/>
          <a:stretch/>
        </p:blipFill>
        <p:spPr>
          <a:xfrm>
            <a:off x="4864918" y="241299"/>
            <a:ext cx="7327082" cy="636270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34763" t="53935" r="56427" b="30318"/>
          <a:stretch/>
        </p:blipFill>
        <p:spPr>
          <a:xfrm>
            <a:off x="3507849" y="4432300"/>
            <a:ext cx="1409700" cy="15748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687230" y="6234668"/>
            <a:ext cx="3641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図　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風速分布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ase1-1</a:t>
            </a:r>
            <a:r>
              <a:rPr kumimoji="1" lang="ja-JP" altLang="en-US" dirty="0" err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室中央鉛直断面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kumimoji="1"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893618" y="424763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感染者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79118" y="39052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給気口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351443" y="39052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排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気口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8600" y="279399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Case1</a:t>
            </a:r>
            <a:r>
              <a:rPr lang="ja-JP" altLang="en-US" sz="2400" dirty="0"/>
              <a:t>：水平方向給排気</a:t>
            </a:r>
          </a:p>
          <a:p>
            <a:r>
              <a:rPr lang="ja-JP" altLang="en-US" sz="2400" dirty="0"/>
              <a:t>換気口：</a:t>
            </a:r>
            <a:r>
              <a:rPr lang="en-US" altLang="ja-JP" sz="2400" dirty="0"/>
              <a:t>100</a:t>
            </a:r>
            <a:r>
              <a:rPr lang="ja-JP" altLang="en-US" sz="2400" dirty="0"/>
              <a:t>㎜</a:t>
            </a:r>
            <a:r>
              <a:rPr lang="en-US" altLang="ja-JP" sz="2400" dirty="0"/>
              <a:t>×100</a:t>
            </a:r>
            <a:r>
              <a:rPr lang="ja-JP" altLang="en-US" sz="2400" dirty="0"/>
              <a:t>㎜・室中央</a:t>
            </a:r>
            <a:endParaRPr lang="en-US" altLang="ja-JP" sz="2400" dirty="0"/>
          </a:p>
          <a:p>
            <a:r>
              <a:rPr kumimoji="1" lang="ja-JP" altLang="en-US" sz="2400" dirty="0"/>
              <a:t>給気風速：</a:t>
            </a:r>
            <a:r>
              <a:rPr kumimoji="1" lang="en-US" altLang="ja-JP" sz="2400" dirty="0"/>
              <a:t>1.6m/s</a:t>
            </a:r>
          </a:p>
          <a:p>
            <a:r>
              <a:rPr kumimoji="1" lang="ja-JP" altLang="en-US" sz="2400" dirty="0"/>
              <a:t>換気量：</a:t>
            </a:r>
            <a:r>
              <a:rPr kumimoji="1" lang="en-US" altLang="ja-JP" sz="2400" dirty="0"/>
              <a:t>60m3/h</a:t>
            </a:r>
            <a:endParaRPr kumimoji="1" lang="ja-JP" altLang="en-US" sz="24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6127824"/>
            <a:ext cx="1039111" cy="5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99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上部排気口_風上側_粒子_10倍_60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0370" r="18440"/>
          <a:stretch/>
        </p:blipFill>
        <p:spPr>
          <a:xfrm>
            <a:off x="0" y="952500"/>
            <a:ext cx="6004195" cy="4813301"/>
          </a:xfrm>
          <a:prstGeom prst="rect">
            <a:avLst/>
          </a:prstGeom>
        </p:spPr>
      </p:pic>
      <p:pic>
        <p:nvPicPr>
          <p:cNvPr id="5" name="上部排気口_風下側_粒子2_10倍_600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10370" r="17359"/>
          <a:stretch/>
        </p:blipFill>
        <p:spPr>
          <a:xfrm>
            <a:off x="6108247" y="952500"/>
            <a:ext cx="6083753" cy="48133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377868" y="5900738"/>
            <a:ext cx="3641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図　粒子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分布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ase1-1</a:t>
            </a:r>
            <a:r>
              <a:rPr kumimoji="1" lang="ja-JP" altLang="en-US" dirty="0" err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風上側感染者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kumimoji="1" lang="ja-JP" altLang="en-US" u="sng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99268" y="5893633"/>
            <a:ext cx="3641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図　粒子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分布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ase1-2</a:t>
            </a:r>
            <a:r>
              <a:rPr kumimoji="1" lang="ja-JP" altLang="en-US" dirty="0" err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風下側感染者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kumimoji="1" lang="ja-JP" altLang="en-US" u="sng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0" y="3918799"/>
            <a:ext cx="1067233" cy="62713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39763" y="1707697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給気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54090" y="1158554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排気</a:t>
            </a:r>
          </a:p>
        </p:txBody>
      </p:sp>
      <p:sp>
        <p:nvSpPr>
          <p:cNvPr id="11" name="下矢印 10"/>
          <p:cNvSpPr/>
          <p:nvPr/>
        </p:nvSpPr>
        <p:spPr>
          <a:xfrm rot="16200000">
            <a:off x="1685016" y="1816742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下矢印 11"/>
          <p:cNvSpPr/>
          <p:nvPr/>
        </p:nvSpPr>
        <p:spPr>
          <a:xfrm rot="16200000">
            <a:off x="5187391" y="1418348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232029" y="1707697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給気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546356" y="1158554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排気</a:t>
            </a:r>
          </a:p>
        </p:txBody>
      </p:sp>
      <p:sp>
        <p:nvSpPr>
          <p:cNvPr id="15" name="下矢印 14"/>
          <p:cNvSpPr/>
          <p:nvPr/>
        </p:nvSpPr>
        <p:spPr>
          <a:xfrm rot="16200000">
            <a:off x="7777282" y="1816742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下矢印 15"/>
          <p:cNvSpPr/>
          <p:nvPr/>
        </p:nvSpPr>
        <p:spPr>
          <a:xfrm rot="16200000">
            <a:off x="11279657" y="1418348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6127824"/>
            <a:ext cx="1039111" cy="5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4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/>
          <a:srcRect l="37063" t="11016" r="20158" b="16349"/>
          <a:stretch/>
        </p:blipFill>
        <p:spPr>
          <a:xfrm>
            <a:off x="5550718" y="146956"/>
            <a:ext cx="5980505" cy="634666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5893618" y="424763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感染者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15000" y="148925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給気口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351318" y="53022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排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気口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8600" y="279399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Case2</a:t>
            </a:r>
            <a:r>
              <a:rPr lang="ja-JP" altLang="en-US" sz="2400" dirty="0"/>
              <a:t>：鉛直方向給排気</a:t>
            </a:r>
          </a:p>
          <a:p>
            <a:r>
              <a:rPr lang="ja-JP" altLang="en-US" sz="2400" dirty="0"/>
              <a:t>換気口：</a:t>
            </a:r>
            <a:r>
              <a:rPr lang="en-US" altLang="ja-JP" sz="2400" dirty="0"/>
              <a:t>100</a:t>
            </a:r>
            <a:r>
              <a:rPr lang="ja-JP" altLang="en-US" sz="2400" dirty="0"/>
              <a:t>㎜</a:t>
            </a:r>
            <a:r>
              <a:rPr lang="en-US" altLang="ja-JP" sz="2400" dirty="0"/>
              <a:t>×100</a:t>
            </a:r>
            <a:r>
              <a:rPr lang="ja-JP" altLang="en-US" sz="2400" dirty="0"/>
              <a:t>㎜・室中央</a:t>
            </a:r>
            <a:endParaRPr lang="en-US" altLang="ja-JP" sz="2400" dirty="0"/>
          </a:p>
          <a:p>
            <a:r>
              <a:rPr kumimoji="1" lang="ja-JP" altLang="en-US" sz="2400" dirty="0"/>
              <a:t>給気風速：</a:t>
            </a:r>
            <a:r>
              <a:rPr kumimoji="1" lang="en-US" altLang="ja-JP" sz="2400" dirty="0"/>
              <a:t>1.6m/s</a:t>
            </a:r>
          </a:p>
          <a:p>
            <a:r>
              <a:rPr kumimoji="1" lang="ja-JP" altLang="en-US" sz="2400" dirty="0"/>
              <a:t>換気量：</a:t>
            </a:r>
            <a:r>
              <a:rPr kumimoji="1" lang="en-US" altLang="ja-JP" sz="2400" dirty="0"/>
              <a:t>60m3/h</a:t>
            </a:r>
            <a:endParaRPr kumimoji="1" lang="ja-JP" altLang="en-US" sz="2400" dirty="0"/>
          </a:p>
        </p:txBody>
      </p:sp>
      <p:sp>
        <p:nvSpPr>
          <p:cNvPr id="13" name="下矢印 12"/>
          <p:cNvSpPr/>
          <p:nvPr/>
        </p:nvSpPr>
        <p:spPr>
          <a:xfrm>
            <a:off x="6501553" y="1807859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下矢印 13"/>
          <p:cNvSpPr/>
          <p:nvPr/>
        </p:nvSpPr>
        <p:spPr>
          <a:xfrm rot="10800000">
            <a:off x="10263236" y="899557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974975" y="62727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図　解析モデルパース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6127824"/>
            <a:ext cx="1039111" cy="5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49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1479550" y="6234668"/>
            <a:ext cx="3641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図　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風速分布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ase2-1</a:t>
            </a:r>
            <a:r>
              <a:rPr kumimoji="1" lang="ja-JP" altLang="en-US" dirty="0" err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室中央鉛直断面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kumimoji="1"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7" t="9000" r="25647"/>
          <a:stretch/>
        </p:blipFill>
        <p:spPr>
          <a:xfrm>
            <a:off x="4864101" y="171450"/>
            <a:ext cx="6524624" cy="648706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34763" t="53935" r="56427" b="30318"/>
          <a:stretch/>
        </p:blipFill>
        <p:spPr>
          <a:xfrm>
            <a:off x="774700" y="4432300"/>
            <a:ext cx="1409700" cy="15748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940425" y="424763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感染者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94151" y="39052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給気口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388725" y="39052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排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気口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8600" y="279399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Case2</a:t>
            </a:r>
            <a:r>
              <a:rPr lang="ja-JP" altLang="en-US" sz="2400" dirty="0"/>
              <a:t>：鉛直方向給排気</a:t>
            </a:r>
            <a:endParaRPr lang="en-US" altLang="ja-JP" sz="2400" dirty="0"/>
          </a:p>
          <a:p>
            <a:r>
              <a:rPr lang="ja-JP" altLang="en-US" sz="2400" dirty="0"/>
              <a:t>換気口：</a:t>
            </a:r>
            <a:r>
              <a:rPr lang="en-US" altLang="ja-JP" sz="2400" dirty="0"/>
              <a:t>100</a:t>
            </a:r>
            <a:r>
              <a:rPr lang="ja-JP" altLang="en-US" sz="2400" dirty="0"/>
              <a:t>㎜</a:t>
            </a:r>
            <a:r>
              <a:rPr lang="en-US" altLang="ja-JP" sz="2400" dirty="0"/>
              <a:t>×100</a:t>
            </a:r>
            <a:r>
              <a:rPr lang="ja-JP" altLang="en-US" sz="2400" dirty="0"/>
              <a:t>㎜・室中央</a:t>
            </a:r>
            <a:endParaRPr lang="en-US" altLang="ja-JP" sz="2400" dirty="0"/>
          </a:p>
          <a:p>
            <a:r>
              <a:rPr kumimoji="1" lang="ja-JP" altLang="en-US" sz="2400" dirty="0"/>
              <a:t>給気風速：</a:t>
            </a:r>
            <a:r>
              <a:rPr kumimoji="1" lang="en-US" altLang="ja-JP" sz="2400" dirty="0"/>
              <a:t>1.6m/s</a:t>
            </a:r>
          </a:p>
          <a:p>
            <a:r>
              <a:rPr kumimoji="1" lang="ja-JP" altLang="en-US" sz="2400" dirty="0"/>
              <a:t>換気量：</a:t>
            </a:r>
            <a:r>
              <a:rPr kumimoji="1" lang="en-US" altLang="ja-JP" sz="2400" dirty="0"/>
              <a:t>60m3/h</a:t>
            </a:r>
            <a:endParaRPr kumimoji="1" lang="ja-JP" altLang="en-US" sz="24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6127824"/>
            <a:ext cx="1039111" cy="5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82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粒子_室単体_風上側_呼吸_換気鉛直吹吸_600s_10倍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4864" t="9789" r="26918"/>
          <a:stretch/>
        </p:blipFill>
        <p:spPr>
          <a:xfrm>
            <a:off x="241301" y="495300"/>
            <a:ext cx="5823630" cy="570547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377868" y="6145768"/>
            <a:ext cx="3641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図　粒子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分布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endParaRPr kumimoji="1"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ase2-1</a:t>
            </a:r>
            <a:r>
              <a:rPr kumimoji="1" lang="ja-JP" altLang="en-US" dirty="0" err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風上側感染者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kumimoji="1" lang="ja-JP" altLang="en-US" u="sng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27071" y="6138663"/>
            <a:ext cx="6064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図　粒子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分布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ase2-2</a:t>
            </a:r>
            <a:r>
              <a:rPr kumimoji="1" lang="ja-JP" altLang="en-US" dirty="0" err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風下側感染者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endParaRPr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35" y="5511526"/>
            <a:ext cx="1067233" cy="62713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6153150" y="323848"/>
            <a:ext cx="1514475" cy="400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粒子_室単体_風上側_呼吸_換気鉛直吹吸_600s_10倍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359" t="9790" r="85860" b="85793"/>
          <a:stretch/>
        </p:blipFill>
        <p:spPr>
          <a:xfrm>
            <a:off x="241300" y="108983"/>
            <a:ext cx="1311275" cy="310117"/>
          </a:xfrm>
          <a:prstGeom prst="rect">
            <a:avLst/>
          </a:prstGeom>
        </p:spPr>
      </p:pic>
      <p:pic>
        <p:nvPicPr>
          <p:cNvPr id="2" name="上部排気口_風下側_粒子_鉛直吹吸_粒子2_10倍速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3344" t="9506" r="24920"/>
          <a:stretch/>
        </p:blipFill>
        <p:spPr>
          <a:xfrm>
            <a:off x="6153150" y="495300"/>
            <a:ext cx="5744367" cy="570547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20939" y="1184706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給気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08575" y="584052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排気</a:t>
            </a:r>
          </a:p>
        </p:txBody>
      </p:sp>
      <p:sp>
        <p:nvSpPr>
          <p:cNvPr id="14" name="下矢印 13"/>
          <p:cNvSpPr/>
          <p:nvPr/>
        </p:nvSpPr>
        <p:spPr>
          <a:xfrm>
            <a:off x="1166192" y="1293751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下矢印 14"/>
          <p:cNvSpPr/>
          <p:nvPr/>
        </p:nvSpPr>
        <p:spPr>
          <a:xfrm rot="10800000">
            <a:off x="4841876" y="843846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22455" y="1184706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給気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910091" y="584052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排気</a:t>
            </a:r>
          </a:p>
        </p:txBody>
      </p:sp>
      <p:sp>
        <p:nvSpPr>
          <p:cNvPr id="18" name="下矢印 17"/>
          <p:cNvSpPr/>
          <p:nvPr/>
        </p:nvSpPr>
        <p:spPr>
          <a:xfrm>
            <a:off x="6967708" y="1293751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下矢印 18"/>
          <p:cNvSpPr/>
          <p:nvPr/>
        </p:nvSpPr>
        <p:spPr>
          <a:xfrm rot="10800000">
            <a:off x="10643392" y="843846"/>
            <a:ext cx="359622" cy="2190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6127824"/>
            <a:ext cx="1039111" cy="5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5793" t="13302" r="22937" b="16349"/>
          <a:stretch/>
        </p:blipFill>
        <p:spPr>
          <a:xfrm>
            <a:off x="5614088" y="215899"/>
            <a:ext cx="6031812" cy="642620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28600" y="279399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Case3</a:t>
            </a:r>
            <a:r>
              <a:rPr lang="ja-JP" altLang="en-US" sz="2400" dirty="0"/>
              <a:t>：天井給気・床排気</a:t>
            </a:r>
          </a:p>
          <a:p>
            <a:r>
              <a:rPr lang="ja-JP" altLang="en-US" sz="2400" dirty="0"/>
              <a:t>換気口：</a:t>
            </a:r>
            <a:r>
              <a:rPr lang="en-US" altLang="ja-JP" sz="2400" dirty="0"/>
              <a:t>100</a:t>
            </a:r>
            <a:r>
              <a:rPr lang="ja-JP" altLang="en-US" sz="2400" dirty="0"/>
              <a:t>㎜</a:t>
            </a:r>
            <a:r>
              <a:rPr lang="en-US" altLang="ja-JP" sz="2400" dirty="0"/>
              <a:t>×3000</a:t>
            </a:r>
            <a:r>
              <a:rPr lang="ja-JP" altLang="en-US" sz="2400" dirty="0"/>
              <a:t>㎜</a:t>
            </a:r>
            <a:endParaRPr lang="en-US" altLang="ja-JP" sz="2400" dirty="0"/>
          </a:p>
          <a:p>
            <a:r>
              <a:rPr kumimoji="1" lang="ja-JP" altLang="en-US" sz="2400" dirty="0"/>
              <a:t>給気風速：</a:t>
            </a:r>
            <a:r>
              <a:rPr kumimoji="1" lang="en-US" altLang="ja-JP" sz="2400" dirty="0"/>
              <a:t>0.056m/s</a:t>
            </a:r>
          </a:p>
          <a:p>
            <a:r>
              <a:rPr kumimoji="1" lang="ja-JP" altLang="en-US" sz="2400" dirty="0"/>
              <a:t>換気量：</a:t>
            </a:r>
            <a:r>
              <a:rPr kumimoji="1" lang="en-US" altLang="ja-JP" sz="2400" dirty="0"/>
              <a:t>60m3/h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14088" y="459922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給気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005238" y="6002893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排気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74975" y="62727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図　解析モデルパース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6127824"/>
            <a:ext cx="1039111" cy="5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60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6190" t="20413" r="318" b="11905"/>
          <a:stretch/>
        </p:blipFill>
        <p:spPr>
          <a:xfrm>
            <a:off x="990600" y="44449"/>
            <a:ext cx="10160000" cy="6769101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32707" y="130629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給気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747907" y="6444218"/>
            <a:ext cx="9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排気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178800" y="516255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図　風速ベクトル分布</a:t>
            </a:r>
            <a:endParaRPr kumimoji="1" lang="en-US" altLang="ja-JP" dirty="0"/>
          </a:p>
          <a:p>
            <a:pPr algn="ctr"/>
            <a:r>
              <a:rPr lang="en-US" altLang="ja-JP" dirty="0"/>
              <a:t>(</a:t>
            </a:r>
            <a:r>
              <a:rPr kumimoji="1" lang="ja-JP" altLang="en-US" dirty="0"/>
              <a:t>室中央鉛直断面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6127824"/>
            <a:ext cx="1039111" cy="5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3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3461</TotalTime>
  <Words>647</Words>
  <Application>Microsoft Office PowerPoint</Application>
  <PresentationFormat>ワイド画面</PresentationFormat>
  <Paragraphs>130</Paragraphs>
  <Slides>16</Slides>
  <Notes>0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1" baseType="lpstr">
      <vt:lpstr>ＭＳ ゴシック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kankyo</dc:creator>
  <cp:lastModifiedBy>kankyo</cp:lastModifiedBy>
  <cp:revision>49</cp:revision>
  <dcterms:created xsi:type="dcterms:W3CDTF">2020-07-14T11:24:46Z</dcterms:created>
  <dcterms:modified xsi:type="dcterms:W3CDTF">2020-08-31T03:59:07Z</dcterms:modified>
</cp:coreProperties>
</file>